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322" r:id="rId4"/>
    <p:sldId id="323" r:id="rId5"/>
    <p:sldId id="326" r:id="rId6"/>
    <p:sldId id="30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2"/>
    <p:restoredTop sz="86517"/>
  </p:normalViewPr>
  <p:slideViewPr>
    <p:cSldViewPr snapToGrid="0" snapToObjects="1">
      <p:cViewPr>
        <p:scale>
          <a:sx n="95" d="100"/>
          <a:sy n="95" d="100"/>
        </p:scale>
        <p:origin x="-512" y="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D2FAC-BB4C-534C-9E67-120F43CEA29D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9FD29-2822-484F-90A8-F7BE819BA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FD29-2822-484F-90A8-F7BE819BA1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FD29-2822-484F-90A8-F7BE819BA1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FD29-2822-484F-90A8-F7BE819BA1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KaiTi" charset="-12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Ka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9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0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3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316F7-1AD2-7440-8E97-2AF789820066}" type="datetimeFigureOut">
              <a:rPr lang="en-US" smtClean="0"/>
              <a:t>4/28/17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FDBB-B40D-0C48-A525-C2B09A06C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tiff"/><Relationship Id="rId12" Type="http://schemas.openxmlformats.org/officeDocument/2006/relationships/image" Target="../media/image8.png"/><Relationship Id="rId13" Type="http://schemas.openxmlformats.org/officeDocument/2006/relationships/image" Target="../media/image3.png"/><Relationship Id="rId14" Type="http://schemas.openxmlformats.org/officeDocument/2006/relationships/image" Target="../media/image5.png"/><Relationship Id="rId15" Type="http://schemas.openxmlformats.org/officeDocument/2006/relationships/image" Target="../media/image6.png"/><Relationship Id="rId16" Type="http://schemas.openxmlformats.org/officeDocument/2006/relationships/image" Target="../media/image7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7" Type="http://schemas.openxmlformats.org/officeDocument/2006/relationships/image" Target="../media/image15.tiff"/><Relationship Id="rId8" Type="http://schemas.openxmlformats.org/officeDocument/2006/relationships/image" Target="../media/image12.png"/><Relationship Id="rId9" Type="http://schemas.openxmlformats.org/officeDocument/2006/relationships/image" Target="../media/image16.tiff"/><Relationship Id="rId10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to Get There?</a:t>
            </a:r>
            <a:b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i="0" u="none" strike="noStrike" cap="none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0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怎么去</a:t>
            </a:r>
            <a:r>
              <a:rPr lang="en-US" b="1" i="0" u="none" strike="noStrike" cap="none" dirty="0" smtClean="0">
                <a:solidFill>
                  <a:srgbClr val="0070C0"/>
                </a:solidFill>
                <a:latin typeface="Kaiti SC" charset="-122"/>
                <a:ea typeface="Kaiti SC" charset="-122"/>
                <a:cs typeface="Kaiti SC" charset="-122"/>
                <a:sym typeface="Arial"/>
              </a:rPr>
              <a:t>？</a:t>
            </a: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hape 216"/>
          <p:cNvSpPr txBox="1"/>
          <p:nvPr/>
        </p:nvSpPr>
        <p:spPr>
          <a:xfrm>
            <a:off x="444500" y="4876800"/>
            <a:ext cx="8229600" cy="107949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endParaRPr lang="en-US" sz="27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7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8A"/>
              </a:buClr>
              <a:buSzPct val="25000"/>
              <a:buFont typeface="Arial"/>
              <a:buNone/>
            </a:pPr>
            <a:r>
              <a:rPr lang="en-US" sz="2400" b="1" i="0" u="none" dirty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Lesson </a:t>
            </a:r>
            <a:r>
              <a:rPr lang="en-US" sz="2400" b="1" i="0" u="none" dirty="0" smtClean="0">
                <a:solidFill>
                  <a:srgbClr val="2D2D8A"/>
                </a:solidFill>
                <a:latin typeface="Arial"/>
                <a:ea typeface="Arial"/>
                <a:cs typeface="Arial"/>
                <a:sym typeface="Arial"/>
              </a:rPr>
              <a:t>3: Experiment</a:t>
            </a:r>
            <a:endParaRPr lang="en-US" sz="2400" b="1" i="0" u="none" dirty="0">
              <a:solidFill>
                <a:srgbClr val="2D2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2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2915" y="4429919"/>
            <a:ext cx="3646170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64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zh-CN" altLang="en-US" b="1" dirty="0" smtClean="0">
                <a:solidFill>
                  <a:srgbClr val="C00000"/>
                </a:solidFill>
                <a:latin typeface="KaiTi" charset="-122"/>
                <a:ea typeface="KaiTi" charset="-122"/>
                <a:cs typeface="KaiTi" charset="-122"/>
              </a:rPr>
              <a:t>文本理解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Textual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Comprehension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1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139" y="1690688"/>
            <a:ext cx="9547661" cy="500902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Read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and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Answer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Questions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两</a:t>
            </a:r>
            <a:r>
              <a:rPr lang="zh-CN" altLang="en-US" sz="27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人一组朗读课文回答</a:t>
            </a:r>
            <a:r>
              <a:rPr lang="zh-CN" alt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问题</a:t>
            </a:r>
            <a:r>
              <a:rPr lang="en-US" sz="2400" b="1" dirty="0" smtClean="0">
                <a:solidFill>
                  <a:schemeClr val="accent5"/>
                </a:solidFill>
              </a:rPr>
              <a:t/>
            </a:r>
            <a:br>
              <a:rPr lang="en-US" sz="2400" b="1" dirty="0" smtClean="0">
                <a:solidFill>
                  <a:schemeClr val="accent5"/>
                </a:solidFill>
              </a:rPr>
            </a:b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pairs: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aloud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answer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questions.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9" y="1944225"/>
            <a:ext cx="1118286" cy="1230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00" y="5910209"/>
            <a:ext cx="1106539" cy="862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9" y="5004747"/>
            <a:ext cx="1118286" cy="832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5" y="4057507"/>
            <a:ext cx="1103763" cy="832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5" y="3175001"/>
            <a:ext cx="1103763" cy="7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Answer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Questions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他</a:t>
            </a:r>
            <a:r>
              <a:rPr lang="zh-CN" altLang="en-US" sz="27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想怎么</a:t>
            </a:r>
            <a:r>
              <a:rPr lang="zh-CN" alt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去</a:t>
            </a:r>
            <a:r>
              <a:rPr lang="en-US" altLang="zh-CN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“</a:t>
            </a:r>
            <a:r>
              <a:rPr lang="zh-CN" alt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西天</a:t>
            </a:r>
            <a:r>
              <a:rPr lang="en-US" altLang="zh-CN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”</a:t>
            </a:r>
            <a:r>
              <a:rPr lang="zh-CN" alt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大学？</a:t>
            </a:r>
            <a:r>
              <a:rPr lang="en-US" sz="27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sz="27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pairs: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aloud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answer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questions.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22" name="Picture 21" descr="hors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090" y="5210830"/>
            <a:ext cx="1174373" cy="950513"/>
          </a:xfrm>
          <a:prstGeom prst="rect">
            <a:avLst/>
          </a:prstGeom>
        </p:spPr>
      </p:pic>
      <p:pic>
        <p:nvPicPr>
          <p:cNvPr id="25" name="Picture 24" descr="47055f74cfaa4cabb52c7e76f32854c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0607" y="5094306"/>
            <a:ext cx="1271852" cy="1051479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endCxn id="40" idx="0"/>
          </p:cNvCxnSpPr>
          <p:nvPr/>
        </p:nvCxnSpPr>
        <p:spPr>
          <a:xfrm>
            <a:off x="2519971" y="3187688"/>
            <a:ext cx="3447901" cy="198340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39" idx="0"/>
          </p:cNvCxnSpPr>
          <p:nvPr/>
        </p:nvCxnSpPr>
        <p:spPr>
          <a:xfrm>
            <a:off x="4663503" y="2972312"/>
            <a:ext cx="3282993" cy="21971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07100" y="3045517"/>
            <a:ext cx="3727682" cy="197520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738006" y="3045517"/>
            <a:ext cx="4627154" cy="221774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4327744" y="3090797"/>
            <a:ext cx="5093996" cy="217246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31" y="1918825"/>
            <a:ext cx="1118286" cy="12307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314" y="1935499"/>
            <a:ext cx="1424416" cy="11100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12" y="1954576"/>
            <a:ext cx="1439537" cy="10718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19" y="1945348"/>
            <a:ext cx="1420842" cy="107186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16" y="1944242"/>
            <a:ext cx="1420843" cy="10282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8281" y="5169506"/>
            <a:ext cx="1436429" cy="96092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80" y="5171091"/>
            <a:ext cx="1374384" cy="9208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62" y="5162279"/>
            <a:ext cx="1058190" cy="1013903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055308" y="6273726"/>
            <a:ext cx="206698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他想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坐飞机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去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219408" y="6248326"/>
            <a:ext cx="217852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他想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坐高铁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去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73945" y="6273727"/>
            <a:ext cx="187255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他想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坐船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去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38179" y="6273728"/>
            <a:ext cx="187255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他想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骑马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去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091074" y="6273726"/>
            <a:ext cx="187255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他想</a:t>
            </a:r>
            <a:r>
              <a:rPr lang="zh-CN" altLang="en-US" sz="2400" b="1" u="sng" dirty="0" smtClean="0">
                <a:solidFill>
                  <a:srgbClr val="C00000"/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走路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去</a:t>
            </a:r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Kaiti TC" charset="-120"/>
                <a:ea typeface="Kaiti TC" charset="-120"/>
                <a:cs typeface="Kaiti TC" charset="-120"/>
                <a:sym typeface="Arial"/>
              </a:rPr>
              <a:t>。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Answer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Questions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他们为什么这么说？</a:t>
            </a:r>
            <a:r>
              <a:rPr lang="en-US" sz="27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sz="2700" b="1" dirty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pairs: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aloud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answer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questions.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96889"/>
              </p:ext>
            </p:extLst>
          </p:nvPr>
        </p:nvGraphicFramePr>
        <p:xfrm>
          <a:off x="838200" y="1667987"/>
          <a:ext cx="10515601" cy="4990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026"/>
                <a:gridCol w="5519551"/>
                <a:gridCol w="2828024"/>
              </a:tblGrid>
              <a:tr h="8317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人物</a:t>
                      </a:r>
                      <a:endParaRPr lang="en-US" sz="2800" dirty="0">
                        <a:solidFill>
                          <a:srgbClr val="00206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rgbClr val="00206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想法</a:t>
                      </a:r>
                      <a:endParaRPr lang="en-US" sz="2800" dirty="0">
                        <a:solidFill>
                          <a:srgbClr val="00206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solidFill>
                            <a:srgbClr val="C00000"/>
                          </a:solidFill>
                          <a:latin typeface="Kaiti TC" charset="-120"/>
                          <a:ea typeface="Kaiti TC" charset="-120"/>
                          <a:cs typeface="Kaiti TC" charset="-120"/>
                        </a:rPr>
                        <a:t>为什么？</a:t>
                      </a:r>
                      <a:endParaRPr lang="en-US" sz="2800" dirty="0">
                        <a:solidFill>
                          <a:srgbClr val="C00000"/>
                        </a:solidFill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  <a:tr h="831787"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latin typeface="Kaiti TC" charset="-120"/>
                        <a:ea typeface="Kaiti TC" charset="-120"/>
                        <a:cs typeface="Kaiti TC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KaiTi" charset="-122"/>
                        <a:ea typeface="KaiTi" charset="-122"/>
                        <a:cs typeface="KaiTi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4" descr="47055f74cfaa4cabb52c7e76f32854c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630" y="5041128"/>
            <a:ext cx="927032" cy="766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209" y="3488089"/>
            <a:ext cx="1056051" cy="706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665" y="4325298"/>
            <a:ext cx="1096356" cy="736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b="8706"/>
          <a:stretch/>
        </p:blipFill>
        <p:spPr>
          <a:xfrm>
            <a:off x="5159129" y="5937840"/>
            <a:ext cx="1039772" cy="820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430" y="5262847"/>
            <a:ext cx="1058471" cy="703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44" y="4295125"/>
            <a:ext cx="795773" cy="762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0031" t="5715" r="7566" b="37751"/>
          <a:stretch/>
        </p:blipFill>
        <p:spPr>
          <a:xfrm>
            <a:off x="5254265" y="3472398"/>
            <a:ext cx="773155" cy="772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68" y="2667435"/>
            <a:ext cx="973477" cy="6522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2665" y="2605522"/>
            <a:ext cx="1106236" cy="7860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43568" y="2667435"/>
            <a:ext cx="1396916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走路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198901" y="3488089"/>
            <a:ext cx="1396916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坐飞机</a:t>
            </a:r>
            <a:endParaRPr lang="en-US" sz="28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54739" y="4370569"/>
            <a:ext cx="1174573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坐船</a:t>
            </a:r>
            <a:endParaRPr lang="en-US" sz="28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34882" y="5262847"/>
            <a:ext cx="1415672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坐高铁</a:t>
            </a:r>
            <a:endParaRPr lang="en-US" sz="28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97556" y="6010771"/>
            <a:ext cx="999605" cy="6683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Kaiti TC" charset="-120"/>
                <a:ea typeface="Kaiti TC" charset="-120"/>
                <a:cs typeface="Kaiti TC" charset="-120"/>
              </a:rPr>
              <a:t>骑马</a:t>
            </a:r>
            <a:endParaRPr lang="en-US" sz="2800" b="1" dirty="0">
              <a:latin typeface="Kaiti TC" charset="-120"/>
              <a:ea typeface="Kaiti TC" charset="-120"/>
              <a:cs typeface="Kaiti TC" charset="-120"/>
            </a:endParaRPr>
          </a:p>
        </p:txBody>
      </p:sp>
      <p:pic>
        <p:nvPicPr>
          <p:cNvPr id="19" name="Shape 661" descr="horse1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12585" y="5982452"/>
            <a:ext cx="979297" cy="77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21" y="2646636"/>
            <a:ext cx="750289" cy="825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21" y="4365629"/>
            <a:ext cx="965825" cy="7191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19" y="4980023"/>
            <a:ext cx="953282" cy="7191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41" y="3513512"/>
            <a:ext cx="953283" cy="6898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5893967"/>
            <a:ext cx="955680" cy="74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01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b="1" dirty="0" smtClean="0">
                <a:latin typeface="华文楷体"/>
                <a:ea typeface="华文楷体"/>
                <a:cs typeface="华文楷体"/>
              </a:rPr>
              <a:t>“老</a:t>
            </a:r>
            <a:r>
              <a:rPr lang="zh-CN" altLang="en-US" sz="5600" b="1" dirty="0">
                <a:latin typeface="华文楷体"/>
                <a:ea typeface="华文楷体"/>
                <a:cs typeface="华文楷体"/>
              </a:rPr>
              <a:t>古董</a:t>
            </a:r>
            <a:r>
              <a:rPr lang="zh-CN" altLang="en-US" b="1" dirty="0" smtClean="0">
                <a:latin typeface="华文楷体"/>
                <a:ea typeface="华文楷体"/>
                <a:cs typeface="华文楷体"/>
              </a:rPr>
              <a:t>”是什么意思？</a:t>
            </a:r>
            <a:endParaRPr lang="en-US" altLang="zh-CN" b="1" dirty="0" smtClean="0">
              <a:latin typeface="华文楷体"/>
              <a:ea typeface="华文楷体"/>
              <a:cs typeface="华文楷体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>
                <a:latin typeface="华文楷体"/>
                <a:ea typeface="华文楷体"/>
                <a:cs typeface="华文楷体"/>
              </a:rPr>
              <a:t>为什么学生说</a:t>
            </a:r>
            <a:r>
              <a:rPr lang="en-US" altLang="zh-CN" b="1" dirty="0" err="1" smtClean="0">
                <a:latin typeface="华文楷体"/>
                <a:ea typeface="华文楷体"/>
                <a:cs typeface="华文楷体"/>
              </a:rPr>
              <a:t>Táng</a:t>
            </a:r>
            <a:r>
              <a:rPr lang="en-US" altLang="zh-CN" b="1" dirty="0" smtClean="0">
                <a:latin typeface="华文楷体"/>
                <a:ea typeface="华文楷体"/>
                <a:cs typeface="华文楷体"/>
              </a:rPr>
              <a:t> </a:t>
            </a:r>
            <a:r>
              <a:rPr lang="en-US" altLang="zh-CN" b="1" dirty="0" err="1" smtClean="0">
                <a:latin typeface="华文楷体"/>
                <a:ea typeface="华文楷体"/>
                <a:cs typeface="华文楷体"/>
              </a:rPr>
              <a:t>Sēng</a:t>
            </a:r>
            <a:r>
              <a:rPr lang="zh-CN" altLang="en-US" b="1" dirty="0" smtClean="0">
                <a:latin typeface="华文楷体"/>
                <a:ea typeface="华文楷体"/>
                <a:cs typeface="华文楷体"/>
              </a:rPr>
              <a:t>是个“老</a:t>
            </a:r>
            <a:r>
              <a:rPr lang="zh-CN" altLang="en-US" sz="5600" b="1" dirty="0">
                <a:latin typeface="华文楷体"/>
                <a:ea typeface="华文楷体"/>
                <a:cs typeface="华文楷体"/>
              </a:rPr>
              <a:t>古董</a:t>
            </a:r>
            <a:r>
              <a:rPr lang="zh-CN" altLang="en-US" b="1" dirty="0" smtClean="0">
                <a:latin typeface="华文楷体"/>
                <a:ea typeface="华文楷体"/>
                <a:cs typeface="华文楷体"/>
              </a:rPr>
              <a:t>”？</a:t>
            </a:r>
            <a:endParaRPr lang="en-US" altLang="zh-CN" b="1" dirty="0" smtClean="0">
              <a:latin typeface="华文楷体"/>
              <a:ea typeface="华文楷体"/>
              <a:cs typeface="华文楷体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b="1" dirty="0" smtClean="0">
                <a:latin typeface="华文楷体"/>
                <a:ea typeface="华文楷体"/>
                <a:cs typeface="华文楷体"/>
              </a:rPr>
              <a:t>在中国，你会对老师说她／他是一个“老</a:t>
            </a:r>
            <a:r>
              <a:rPr lang="zh-CN" altLang="en-US" sz="5600" b="1" dirty="0">
                <a:latin typeface="华文楷体"/>
                <a:ea typeface="华文楷体"/>
                <a:cs typeface="华文楷体"/>
              </a:rPr>
              <a:t>古董</a:t>
            </a:r>
            <a:r>
              <a:rPr lang="zh-CN" altLang="en-US" b="1" dirty="0" smtClean="0">
                <a:latin typeface="华文楷体"/>
                <a:ea typeface="华文楷体"/>
                <a:cs typeface="华文楷体"/>
              </a:rPr>
              <a:t>”吗？</a:t>
            </a:r>
            <a:endParaRPr lang="en-US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 defTabSz="457200">
              <a:spcBef>
                <a:spcPct val="0"/>
              </a:spcBef>
              <a:defRPr/>
            </a:pPr>
            <a:r>
              <a:rPr lang="zh-CN" altLang="en-US" sz="7795" b="1" dirty="0" smtClean="0">
                <a:solidFill>
                  <a:srgbClr val="FFFFFF"/>
                </a:solidFill>
                <a:latin typeface="华文楷体"/>
                <a:ea typeface="华文楷体"/>
                <a:cs typeface="华文楷体"/>
              </a:rPr>
              <a:t>讨论</a:t>
            </a:r>
            <a:endParaRPr lang="en-US" sz="7795" b="1" dirty="0">
              <a:latin typeface="华文楷体"/>
              <a:ea typeface="华文楷体"/>
              <a:cs typeface="华文楷体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Answer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en-US" altLang="zh-CN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Questions</a:t>
            </a:r>
            <a:r>
              <a:rPr lang="zh-CN" altLang="en-US" sz="4800" b="1" dirty="0" smtClean="0">
                <a:solidFill>
                  <a:srgbClr val="C00000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>词汇与文化问题</a:t>
            </a:r>
            <a:r>
              <a:rPr 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  <a:t/>
            </a:r>
            <a:br>
              <a:rPr lang="en-US" sz="2700" b="1" dirty="0" smtClean="0">
                <a:solidFill>
                  <a:schemeClr val="accent5"/>
                </a:solidFill>
                <a:latin typeface="Kaiti TC" charset="-120"/>
                <a:ea typeface="Kaiti TC" charset="-120"/>
                <a:cs typeface="Kaiti TC" charset="-120"/>
              </a:rPr>
            </a:b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pairs: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aloud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answer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following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questions.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4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126</Words>
  <Application>Microsoft Macintosh PowerPoint</Application>
  <PresentationFormat>Widescreen</PresentationFormat>
  <Paragraphs>28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Calibri Light</vt:lpstr>
      <vt:lpstr>DengXian</vt:lpstr>
      <vt:lpstr>DengXian Light</vt:lpstr>
      <vt:lpstr>KaiTi</vt:lpstr>
      <vt:lpstr>Kaiti SC</vt:lpstr>
      <vt:lpstr>Kaiti TC</vt:lpstr>
      <vt:lpstr>华文楷体</vt:lpstr>
      <vt:lpstr>Arial</vt:lpstr>
      <vt:lpstr>Office Theme</vt:lpstr>
      <vt:lpstr>How to Get There?  怎么去？</vt:lpstr>
      <vt:lpstr>文本理解</vt:lpstr>
      <vt:lpstr>Read and Answer Questions 两人一组朗读课文回答问题 Work in pairs: read aloud the main text and answer the following questions. </vt:lpstr>
      <vt:lpstr>Answer Questions 他想怎么去“西天”大学？ Work in pairs: read aloud the main text and answer the following questions. </vt:lpstr>
      <vt:lpstr>Answer Questions 他们为什么这么说？ Work in pairs: read aloud the main text and answer the following questions. </vt:lpstr>
      <vt:lpstr>讨论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There?  怎么去？</dc:title>
  <dc:creator>Microsoft Office User</dc:creator>
  <cp:lastModifiedBy>Meng Yeh</cp:lastModifiedBy>
  <cp:revision>143</cp:revision>
  <dcterms:created xsi:type="dcterms:W3CDTF">2016-11-20T23:48:06Z</dcterms:created>
  <dcterms:modified xsi:type="dcterms:W3CDTF">2017-04-28T21:10:40Z</dcterms:modified>
</cp:coreProperties>
</file>